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5" r:id="rId3"/>
    <p:sldId id="260" r:id="rId4"/>
    <p:sldId id="290" r:id="rId5"/>
    <p:sldId id="291" r:id="rId6"/>
    <p:sldId id="266" r:id="rId7"/>
    <p:sldId id="287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5C1E8"/>
    <a:srgbClr val="D6B9EF"/>
    <a:srgbClr val="9773CA"/>
    <a:srgbClr val="45276A"/>
    <a:srgbClr val="BDFEB7"/>
    <a:srgbClr val="344834"/>
    <a:srgbClr val="547553"/>
    <a:srgbClr val="70A06F"/>
    <a:srgbClr val="B1FEAD"/>
    <a:srgbClr val="1A2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E9263-1313-8143-A464-5E91CFB0B7E4}" type="datetime1">
              <a:rPr lang="en-US" smtClean="0"/>
              <a:t>11/2/22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The Verb Tener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AB5CC-70A0-E148-9DBC-42E8F04A4286}" type="datetime1">
              <a:rPr lang="en-US" smtClean="0"/>
              <a:t>11/2/22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The Verb Tener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The Verb Tener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2 - The Verb Tener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6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6A48-5C4C-544D-A9BF-2AB2ACB22A28}" type="datetime1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C71-3C26-6A43-85C0-D576BF25C9BD}" type="datetime1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76DB-5C05-C143-B9A2-4B7B70A4989B}" type="datetime1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A596-4281-E44D-B1B7-8DE3476E73C6}" type="datetime1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AC9-0B1A-9249-BB4E-40EEB4EFF233}" type="datetime1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E57-EE55-9843-8858-371767FD0EEA}" type="datetime1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E9B4-CDB3-3245-89EB-59D2FD3C7F30}" type="datetime1">
              <a:rPr lang="en-US" smtClean="0"/>
              <a:t>11/2/22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8A69-F64F-0547-9CF5-034DD3327ACF}" type="datetime1">
              <a:rPr lang="en-US" smtClean="0"/>
              <a:t>11/2/22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7B60-F90F-9741-898B-0E8DFFCD34E4}" type="datetime1">
              <a:rPr lang="en-US" smtClean="0"/>
              <a:t>11/2/22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03BD-2BF7-7644-B9F1-0D817A5C2EBF}" type="datetime1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CAB2-EFFE-984C-ADC9-B42992E67599}" type="datetime1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9EF"/>
            </a:gs>
            <a:gs pos="36000">
              <a:srgbClr val="9773CA"/>
            </a:gs>
            <a:gs pos="99000">
              <a:srgbClr val="45276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DC52-807E-414C-B6E9-B69811FD2996}" type="datetime1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TENER</a:t>
            </a:r>
          </a:p>
          <a:p>
            <a:r>
              <a:rPr lang="es-ES_tradnl" sz="48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4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express what you have.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means “to have”</a:t>
            </a: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has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ie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stem-change in all except the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,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nosotros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and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vosotro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forms. In the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form it is a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GO verb.</a:t>
            </a: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TENER</a:t>
            </a:r>
          </a:p>
        </p:txBody>
      </p:sp>
    </p:spTree>
    <p:extLst>
      <p:ext uri="{BB962C8B-B14F-4D97-AF65-F5344CB8AC3E}">
        <p14:creationId xmlns:p14="http://schemas.microsoft.com/office/powerpoint/2010/main" val="26850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8412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613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</a:t>
                      </a:r>
                      <a:r>
                        <a:rPr lang="en-US" sz="3200" i="0" noProof="0" dirty="0" err="1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4246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96807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5849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7473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0403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22219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have)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89590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84760"/>
              </p:ext>
            </p:extLst>
          </p:nvPr>
        </p:nvGraphicFramePr>
        <p:xfrm>
          <a:off x="2017584" y="4876800"/>
          <a:ext cx="195845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06458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66221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have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07480"/>
              </p:ext>
            </p:extLst>
          </p:nvPr>
        </p:nvGraphicFramePr>
        <p:xfrm>
          <a:off x="6332232" y="4958160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have/They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for: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Saying what you have.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Telling your age.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Saying what you have to do.</a:t>
            </a:r>
          </a:p>
          <a:p>
            <a:pPr marL="1536700" indent="-573088" algn="l"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Lots of idiomatic expressions</a:t>
            </a:r>
            <a:endParaRPr lang="es-ES_tradnl" sz="2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tener</a:t>
            </a:r>
          </a:p>
        </p:txBody>
      </p:sp>
    </p:spTree>
    <p:extLst>
      <p:ext uri="{BB962C8B-B14F-4D97-AF65-F5344CB8AC3E}">
        <p14:creationId xmlns:p14="http://schemas.microsoft.com/office/powerpoint/2010/main" val="32369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 of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860425" indent="-347663" algn="l"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un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lápiz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pluma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17625" lvl="1" indent="-347663" algn="l">
              <a:buFont typeface="Arial"/>
              <a:buChar char="•"/>
            </a:pP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have a pencil and a pen.</a:t>
            </a:r>
          </a:p>
          <a:p>
            <a:pPr marL="860425" indent="-347663" algn="l"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pelo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rubio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17625" lvl="1" indent="-347663" algn="l">
              <a:buFont typeface="Arial"/>
              <a:buChar char="•"/>
            </a:pP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have blonde hair.</a:t>
            </a:r>
          </a:p>
          <a:p>
            <a:pPr marL="860425" indent="-347663" algn="l"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pelo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castaño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17625" lvl="1" indent="-347663" algn="l">
              <a:buFont typeface="Arial"/>
              <a:buChar char="•"/>
            </a:pP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has brown hair.</a:t>
            </a:r>
          </a:p>
          <a:p>
            <a:pPr marL="860425" indent="-347663" algn="l"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clase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inglés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17625" lvl="1" indent="-347663" algn="l">
              <a:buFont typeface="Arial"/>
              <a:buChar char="•"/>
            </a:pP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have English class.</a:t>
            </a:r>
            <a:endParaRPr lang="es-ES_tradnl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6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can also be used for </a:t>
            </a:r>
            <a:r>
              <a:rPr lang="en-US" sz="4000" dirty="0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98513" lvl="1" indent="-3413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¿Cuántos años tienes? </a:t>
            </a:r>
          </a:p>
          <a:p>
            <a:pPr marL="1255713" lvl="2" indent="-341313" algn="l">
              <a:buFont typeface="Arial"/>
              <a:buChar char="•"/>
            </a:pP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many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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old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798513" lvl="1" indent="-3413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 catorce años. </a:t>
            </a:r>
          </a:p>
          <a:p>
            <a:pPr marL="1255713" lvl="2" indent="-341313" algn="l">
              <a:buFont typeface="Arial"/>
              <a:buChar char="•"/>
            </a:pP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14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 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am 14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old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98513" lvl="1" indent="-341313" algn="l"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chica tiene veinticinco años. </a:t>
            </a:r>
          </a:p>
          <a:p>
            <a:pPr marL="1255713" lvl="2" indent="-341313" algn="l">
              <a:buFont typeface="Arial"/>
              <a:buChar char="•"/>
            </a:pP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girl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has 25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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girl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25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old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/>
            <a:endParaRPr lang="es-ES_tradnl" sz="2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9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infinitive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of a verb is a verb that has not been conjugated. You have seen examples of this before: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mirar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comer, etc.</a:t>
            </a: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Spanish, we use </a:t>
            </a:r>
            <a:r>
              <a:rPr lang="en-US" sz="3400" dirty="0" err="1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400" dirty="0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</a:t>
            </a:r>
            <a:r>
              <a:rPr lang="en-US" sz="3400" dirty="0" err="1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3400" dirty="0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+ infinitive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to talk about what someone has to do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:</a:t>
            </a:r>
          </a:p>
          <a:p>
            <a:pPr marL="1028700" lvl="1" indent="-571500" algn="l">
              <a:lnSpc>
                <a:spcPct val="90000"/>
              </a:lnSpc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Tengo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que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hacer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la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tarea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.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(I have to do my homework.)</a:t>
            </a:r>
          </a:p>
          <a:p>
            <a:pPr marL="1028700" lvl="1" indent="-571500" algn="l">
              <a:lnSpc>
                <a:spcPct val="90000"/>
              </a:lnSpc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María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tiene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que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estudiar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.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(</a:t>
            </a:r>
            <a:r>
              <a:rPr lang="en-US" sz="34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María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has to study.)</a:t>
            </a:r>
          </a:p>
          <a:p>
            <a:pPr marL="1028700" lvl="1" indent="-571500" algn="l">
              <a:lnSpc>
                <a:spcPct val="90000"/>
              </a:lnSpc>
              <a:buFont typeface="Arial"/>
              <a:buChar char="•"/>
            </a:pP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Tenemos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que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leer el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libro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.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(We have to read the book.)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+ que +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90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  _________________ que estudiar.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Nosotros ________________ mucha tarea.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Juan _______________ que comprar un libro.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Usted // tener // que // tomar apuntes.</a:t>
            </a: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chicos // tener // que // hacer la tarea.</a:t>
            </a:r>
            <a:endParaRPr lang="es-ES_tradnl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1295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  <a:solidFill>
                  <a:srgbClr val="000000"/>
                </a:solidFill>
              </a:rPr>
              <a:t>tengo</a:t>
            </a:r>
            <a:endParaRPr lang="en-US" sz="3200" dirty="0">
              <a:ln>
                <a:solidFill>
                  <a:srgbClr val="6600CD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057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  <a:solidFill>
                  <a:srgbClr val="000000"/>
                </a:solidFill>
              </a:rPr>
              <a:t>tenemos</a:t>
            </a:r>
            <a:endParaRPr lang="en-US" sz="3200" dirty="0">
              <a:ln>
                <a:solidFill>
                  <a:srgbClr val="6600CD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956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  <a:solidFill>
                  <a:srgbClr val="000000"/>
                </a:solidFill>
              </a:rPr>
              <a:t>tiene</a:t>
            </a:r>
            <a:endParaRPr lang="en-US" sz="3200" dirty="0">
              <a:ln>
                <a:solidFill>
                  <a:srgbClr val="6600CD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672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Usted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tiene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que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tomar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apuntes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7150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Los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chicos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tienen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que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hacer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la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tarea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15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448</Words>
  <Application>Microsoft Macintosh PowerPoint</Application>
  <PresentationFormat>On-screen Show (4:3)</PresentationFormat>
  <Paragraphs>78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Medium</vt:lpstr>
      <vt:lpstr>Wingdings</vt:lpstr>
      <vt:lpstr>Office Theme</vt:lpstr>
      <vt:lpstr>Unidad 2</vt:lpstr>
      <vt:lpstr>El verbo TENER</vt:lpstr>
      <vt:lpstr>El verbo TENER</vt:lpstr>
      <vt:lpstr>Los usos de tener</vt:lpstr>
      <vt:lpstr>Using Tener</vt:lpstr>
      <vt:lpstr>Expressing Age</vt:lpstr>
      <vt:lpstr>Tener + que + infinitive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66</cp:revision>
  <cp:lastPrinted>2018-08-16T19:44:47Z</cp:lastPrinted>
  <dcterms:created xsi:type="dcterms:W3CDTF">2018-07-09T18:49:29Z</dcterms:created>
  <dcterms:modified xsi:type="dcterms:W3CDTF">2022-11-03T13:15:24Z</dcterms:modified>
</cp:coreProperties>
</file>